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6"/>
  </p:notesMasterIdLst>
  <p:sldIdLst>
    <p:sldId id="367" r:id="rId2"/>
    <p:sldId id="368" r:id="rId3"/>
    <p:sldId id="369" r:id="rId4"/>
    <p:sldId id="380" r:id="rId5"/>
    <p:sldId id="370" r:id="rId6"/>
    <p:sldId id="371" r:id="rId7"/>
    <p:sldId id="372" r:id="rId8"/>
    <p:sldId id="376" r:id="rId9"/>
    <p:sldId id="379" r:id="rId10"/>
    <p:sldId id="377" r:id="rId11"/>
    <p:sldId id="378" r:id="rId12"/>
    <p:sldId id="373" r:id="rId13"/>
    <p:sldId id="374" r:id="rId14"/>
    <p:sldId id="381" r:id="rId15"/>
  </p:sldIdLst>
  <p:sldSz cx="9144000" cy="5143500" type="screen16x9"/>
  <p:notesSz cx="6797675" cy="9928225"/>
  <p:custShowLst>
    <p:custShow name="Произвольный показ 1" id="0">
      <p:sldLst>
        <p:sld r:id="rId2"/>
        <p:sld r:id="rId3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B853"/>
    <a:srgbClr val="A8246E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3" d="100"/>
          <a:sy n="153" d="100"/>
        </p:scale>
        <p:origin x="414" y="13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  <p:transition spd="med" advClick="0" advTm="3000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  <p:transition spd="med" advClick="0" advTm="300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  <p:transition spd="med" advClick="0" advTm="300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  <p:transition spd="med" advClick="0" advTm="300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  <p:transition spd="med" advClick="0" advTm="300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  <p:transition spd="med" advClick="0" advTm="300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  <p:transition spd="med" advClick="0" advTm="300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  <p:transition spd="med" advClick="0" advTm="3000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  <p:transition spd="med" advClick="0" advTm="3000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3000">
    <p:cover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19.png"/><Relationship Id="rId7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709588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VIII </a:t>
            </a:r>
            <a:r>
              <a:rPr lang="ru-RU" sz="1800" dirty="0">
                <a:solidFill>
                  <a:srgbClr val="FF0000"/>
                </a:solidFill>
              </a:rPr>
              <a:t>Межрегиональный конкурс чтецов </a:t>
            </a: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«</a:t>
            </a:r>
            <a:r>
              <a:rPr lang="ru-RU" sz="1800" dirty="0" err="1">
                <a:solidFill>
                  <a:srgbClr val="FF0000"/>
                </a:solidFill>
              </a:rPr>
              <a:t>Туган</a:t>
            </a:r>
            <a:r>
              <a:rPr lang="ru-RU" sz="1800" dirty="0">
                <a:solidFill>
                  <a:srgbClr val="FF0000"/>
                </a:solidFill>
              </a:rPr>
              <a:t> </a:t>
            </a:r>
            <a:r>
              <a:rPr lang="ru-RU" sz="1800" dirty="0" err="1">
                <a:solidFill>
                  <a:srgbClr val="FF0000"/>
                </a:solidFill>
              </a:rPr>
              <a:t>телем</a:t>
            </a:r>
            <a:r>
              <a:rPr lang="ru-RU" sz="1800" dirty="0">
                <a:solidFill>
                  <a:srgbClr val="FF0000"/>
                </a:solidFill>
              </a:rPr>
              <a:t> - </a:t>
            </a:r>
            <a:r>
              <a:rPr lang="ru-RU" sz="1800" dirty="0" err="1">
                <a:solidFill>
                  <a:srgbClr val="FF0000"/>
                </a:solidFill>
              </a:rPr>
              <a:t>серле</a:t>
            </a:r>
            <a:r>
              <a:rPr lang="ru-RU" sz="1800" dirty="0">
                <a:solidFill>
                  <a:srgbClr val="FF0000"/>
                </a:solidFill>
              </a:rPr>
              <a:t> тел</a:t>
            </a:r>
            <a:r>
              <a:rPr lang="ru-RU" sz="1800" dirty="0" smtClean="0">
                <a:solidFill>
                  <a:srgbClr val="FF0000"/>
                </a:solidFill>
              </a:rPr>
              <a:t>»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0" y="1090788"/>
            <a:ext cx="2003241" cy="283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752" y="1105915"/>
            <a:ext cx="2003174" cy="2833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AutoShape 2" descr="https://apf.mail.ru/cgi-bin/readmsg?id=16153993871869314073;0;1&amp;exif=1&amp;full=1&amp;x-email=gyzel197373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4" descr="https://apf.mail.ru/cgi-bin/readmsg?id=16153993871869314073;0;1&amp;exif=1&amp;full=1&amp;x-email=gyzel197373%40mail.r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59" y="1105914"/>
            <a:ext cx="1952596" cy="2823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30" y="1105914"/>
            <a:ext cx="1952186" cy="2823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531151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Конкурс чтецов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91880" y="1059582"/>
            <a:ext cx="3960440" cy="15841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t-RU" sz="1000" dirty="0" smtClean="0"/>
              <a:t>   </a:t>
            </a:r>
            <a:r>
              <a:rPr lang="ru-RU" sz="1000" dirty="0" err="1" smtClean="0">
                <a:solidFill>
                  <a:srgbClr val="00B853"/>
                </a:solidFill>
              </a:rPr>
              <a:t>Набиуллина</a:t>
            </a:r>
            <a:r>
              <a:rPr lang="ru-RU" sz="1000" dirty="0" smtClean="0">
                <a:solidFill>
                  <a:srgbClr val="00B853"/>
                </a:solidFill>
              </a:rPr>
              <a:t> Фарида </a:t>
            </a:r>
            <a:r>
              <a:rPr lang="ru-RU" sz="1000" dirty="0" err="1" smtClean="0">
                <a:solidFill>
                  <a:srgbClr val="00B853"/>
                </a:solidFill>
              </a:rPr>
              <a:t>Минахметовна</a:t>
            </a:r>
            <a:r>
              <a:rPr lang="ru-RU" sz="1000" dirty="0" smtClean="0">
                <a:solidFill>
                  <a:srgbClr val="00B853"/>
                </a:solidFill>
              </a:rPr>
              <a:t> организовала </a:t>
            </a:r>
            <a:r>
              <a:rPr lang="ru-RU" sz="1000" dirty="0">
                <a:solidFill>
                  <a:srgbClr val="00B853"/>
                </a:solidFill>
              </a:rPr>
              <a:t>конкурс чтецов </a:t>
            </a:r>
            <a:r>
              <a:rPr lang="ru-RU" sz="1000" dirty="0" smtClean="0">
                <a:solidFill>
                  <a:srgbClr val="00B853"/>
                </a:solidFill>
              </a:rPr>
              <a:t>«Тукай в наших сердцах». Конкурс  </a:t>
            </a:r>
            <a:r>
              <a:rPr lang="ru-RU" sz="1000" dirty="0">
                <a:solidFill>
                  <a:srgbClr val="00B853"/>
                </a:solidFill>
              </a:rPr>
              <a:t>был проведён </a:t>
            </a:r>
            <a:r>
              <a:rPr lang="ru-RU" sz="1000" dirty="0" smtClean="0">
                <a:solidFill>
                  <a:srgbClr val="00B853"/>
                </a:solidFill>
              </a:rPr>
              <a:t> </a:t>
            </a:r>
            <a:r>
              <a:rPr lang="ru-RU" sz="1000" dirty="0">
                <a:solidFill>
                  <a:srgbClr val="00B853"/>
                </a:solidFill>
              </a:rPr>
              <a:t>во внеурочное время среди учащихся  </a:t>
            </a:r>
            <a:r>
              <a:rPr lang="ru-RU" sz="1000" dirty="0" smtClean="0">
                <a:solidFill>
                  <a:srgbClr val="00B853"/>
                </a:solidFill>
              </a:rPr>
              <a:t>3 Б </a:t>
            </a:r>
            <a:r>
              <a:rPr lang="ru-RU" sz="1000" dirty="0">
                <a:solidFill>
                  <a:srgbClr val="00B853"/>
                </a:solidFill>
              </a:rPr>
              <a:t>класса. Учащиеся были мотивированы на конкурс, поэтому все проявили максимум старания и ответственности. Во время прочтения отрывков </a:t>
            </a:r>
            <a:r>
              <a:rPr lang="ru-RU" sz="1000" dirty="0" smtClean="0">
                <a:solidFill>
                  <a:srgbClr val="00B853"/>
                </a:solidFill>
              </a:rPr>
              <a:t>все </a:t>
            </a:r>
            <a:r>
              <a:rPr lang="ru-RU" sz="1000" dirty="0">
                <a:solidFill>
                  <a:srgbClr val="00B853"/>
                </a:solidFill>
              </a:rPr>
              <a:t>учащиеся внимательно слушали друг друга, поддерживали.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1" name="Рисунок 10" descr="D:\телфон март\20210310_1406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77" y="526205"/>
            <a:ext cx="1574099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D:\телфон март\20210310_14063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91" y="2625902"/>
            <a:ext cx="1656184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D:\телфон март\20210310_14071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71750"/>
            <a:ext cx="2088232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D:\телфон март\20210310_140842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27" r="17765"/>
          <a:stretch/>
        </p:blipFill>
        <p:spPr bwMode="auto">
          <a:xfrm flipH="1">
            <a:off x="5868143" y="2571750"/>
            <a:ext cx="2880320" cy="2358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6081612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Татарская национальная кухня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173648" y="1105916"/>
            <a:ext cx="2581942" cy="175158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200" dirty="0">
                <a:solidFill>
                  <a:srgbClr val="00B050"/>
                </a:solidFill>
              </a:rPr>
              <a:t>Б</a:t>
            </a:r>
            <a:r>
              <a:rPr lang="ru-RU" sz="1200" dirty="0" smtClean="0">
                <a:solidFill>
                  <a:srgbClr val="00B050"/>
                </a:solidFill>
              </a:rPr>
              <a:t>ыло проведено мероприятие с учащимися 1-ых классов «Национальная кухня». Проведена беседа о национальных блюдах. Учащиеся сами рассказали о своих любимых блюдах. Учителя Сафина </a:t>
            </a:r>
            <a:r>
              <a:rPr lang="ru-RU" sz="1200" dirty="0">
                <a:solidFill>
                  <a:srgbClr val="00B050"/>
                </a:solidFill>
              </a:rPr>
              <a:t>Х</a:t>
            </a:r>
            <a:r>
              <a:rPr lang="ru-RU" sz="1200" dirty="0" smtClean="0">
                <a:solidFill>
                  <a:srgbClr val="00B050"/>
                </a:solidFill>
              </a:rPr>
              <a:t>.Г., </a:t>
            </a:r>
            <a:r>
              <a:rPr lang="ru-RU" sz="1200" dirty="0" err="1" smtClean="0">
                <a:solidFill>
                  <a:srgbClr val="00B050"/>
                </a:solidFill>
              </a:rPr>
              <a:t>Набиуллина</a:t>
            </a:r>
            <a:r>
              <a:rPr lang="ru-RU" sz="1200" dirty="0" smtClean="0">
                <a:solidFill>
                  <a:srgbClr val="00B050"/>
                </a:solidFill>
              </a:rPr>
              <a:t> </a:t>
            </a:r>
            <a:r>
              <a:rPr lang="ru-RU" sz="1200" dirty="0">
                <a:solidFill>
                  <a:srgbClr val="00B050"/>
                </a:solidFill>
              </a:rPr>
              <a:t>Ф</a:t>
            </a:r>
            <a:r>
              <a:rPr lang="ru-RU" sz="1200" dirty="0" smtClean="0">
                <a:solidFill>
                  <a:srgbClr val="00B050"/>
                </a:solidFill>
              </a:rPr>
              <a:t>.М.</a:t>
            </a:r>
            <a:endParaRPr lang="ru-RU" sz="12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tt-RU" sz="1200" dirty="0" smtClean="0">
                <a:solidFill>
                  <a:srgbClr val="0070C0"/>
                </a:solidFill>
              </a:rPr>
              <a:t>   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1063228"/>
            <a:ext cx="1959605" cy="2008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67" y="1063228"/>
            <a:ext cx="2018496" cy="2008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8" y="2857502"/>
            <a:ext cx="1928826" cy="2162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66" y="3046485"/>
            <a:ext cx="2018496" cy="1973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2" y="2571751"/>
            <a:ext cx="2357454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1041112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6461014" cy="8572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«Национальные костюмы» внеурочное занятие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173648" y="1105916"/>
            <a:ext cx="2581942" cy="175158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1200" dirty="0">
                <a:solidFill>
                  <a:srgbClr val="00B853"/>
                </a:solidFill>
              </a:rPr>
              <a:t>С учениками  1-х  классов был  проведен урок, посвященный национальным костюмам  народов </a:t>
            </a:r>
            <a:r>
              <a:rPr lang="ru-RU" sz="1200" dirty="0" smtClean="0">
                <a:solidFill>
                  <a:srgbClr val="00B853"/>
                </a:solidFill>
              </a:rPr>
              <a:t>России. </a:t>
            </a:r>
            <a:r>
              <a:rPr lang="ru-RU" sz="1200" dirty="0">
                <a:solidFill>
                  <a:srgbClr val="00B853"/>
                </a:solidFill>
              </a:rPr>
              <a:t>Учащиеся защищали свои рисунки, разукрасили  национальные </a:t>
            </a:r>
            <a:r>
              <a:rPr lang="ru-RU" sz="1200" dirty="0" smtClean="0">
                <a:solidFill>
                  <a:srgbClr val="00B853"/>
                </a:solidFill>
              </a:rPr>
              <a:t>костюмы, послушали </a:t>
            </a:r>
            <a:r>
              <a:rPr lang="ru-RU" sz="1200" dirty="0">
                <a:solidFill>
                  <a:srgbClr val="00B853"/>
                </a:solidFill>
              </a:rPr>
              <a:t>рассказ учителя. Мероприятие провела </a:t>
            </a:r>
            <a:r>
              <a:rPr lang="ru-RU" sz="1200" dirty="0" err="1">
                <a:solidFill>
                  <a:srgbClr val="00B853"/>
                </a:solidFill>
              </a:rPr>
              <a:t>Набиуллина</a:t>
            </a:r>
            <a:r>
              <a:rPr lang="ru-RU" sz="1200" dirty="0">
                <a:solidFill>
                  <a:srgbClr val="00B853"/>
                </a:solidFill>
              </a:rPr>
              <a:t> Ф.М</a:t>
            </a:r>
            <a:r>
              <a:rPr lang="ru-RU" sz="1200" dirty="0" smtClean="0">
                <a:solidFill>
                  <a:srgbClr val="00B853"/>
                </a:solidFill>
              </a:rPr>
              <a:t>.</a:t>
            </a:r>
            <a:r>
              <a:rPr lang="tt-RU" sz="1200" dirty="0" smtClean="0">
                <a:solidFill>
                  <a:srgbClr val="00B853"/>
                </a:solidFill>
              </a:rPr>
              <a:t> </a:t>
            </a:r>
            <a:r>
              <a:rPr lang="ru-RU" sz="1200" dirty="0">
                <a:solidFill>
                  <a:srgbClr val="00B853"/>
                </a:solidFill>
              </a:rPr>
              <a:t>Данное занятие помогло воспитывать чувство уважения к культуре, интерес к </a:t>
            </a:r>
            <a:r>
              <a:rPr lang="ru-RU" sz="1200" dirty="0" smtClean="0">
                <a:solidFill>
                  <a:srgbClr val="00B853"/>
                </a:solidFill>
              </a:rPr>
              <a:t>прошлому</a:t>
            </a:r>
            <a:r>
              <a:rPr lang="ru-RU" sz="1200" dirty="0">
                <a:solidFill>
                  <a:srgbClr val="00B853"/>
                </a:solidFill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2" name="Рисунок 11" descr="C:\Users\User\AppData\Local\Microsoft\Windows\Temporary Internet Files\Content.Word\20210323_1047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714" y="2900190"/>
            <a:ext cx="2677160" cy="216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C:\Users\User\Desktop\телефон3Новая папка\20210323_1059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84582"/>
            <a:ext cx="2326005" cy="2123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C:\Users\User\Desktop\телефон3Новая папка\20210323_11031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52197"/>
            <a:ext cx="2076450" cy="2155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4872697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Внеурочное мероприятие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635896" y="1442153"/>
            <a:ext cx="1800199" cy="204873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B853"/>
                </a:solidFill>
              </a:rPr>
              <a:t>   В 6 Б классе было проведено внеурочное мероприятие «Театр, театр…</a:t>
            </a:r>
            <a:r>
              <a:rPr lang="tt-RU" sz="1400" dirty="0" smtClean="0">
                <a:solidFill>
                  <a:srgbClr val="00B853"/>
                </a:solidFill>
              </a:rPr>
              <a:t>”,посвященное ко “Дню всемирного театра”.</a:t>
            </a:r>
            <a:r>
              <a:rPr lang="ru-RU" sz="1400" dirty="0">
                <a:solidFill>
                  <a:srgbClr val="00B853"/>
                </a:solidFill>
              </a:rPr>
              <a:t> </a:t>
            </a:r>
            <a:r>
              <a:rPr lang="ru-RU" sz="1400" dirty="0" smtClean="0">
                <a:solidFill>
                  <a:srgbClr val="00B853"/>
                </a:solidFill>
              </a:rPr>
              <a:t> Мероприятие провела </a:t>
            </a:r>
            <a:r>
              <a:rPr lang="ru-RU" sz="1400" dirty="0" err="1" smtClean="0">
                <a:solidFill>
                  <a:srgbClr val="00B853"/>
                </a:solidFill>
              </a:rPr>
              <a:t>Гиниятуллина</a:t>
            </a:r>
            <a:r>
              <a:rPr lang="ru-RU" sz="1400" dirty="0" smtClean="0">
                <a:solidFill>
                  <a:srgbClr val="00B853"/>
                </a:solidFill>
              </a:rPr>
              <a:t> Ф.Х. 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00B853"/>
                </a:solidFill>
              </a:rPr>
              <a:t> </a:t>
            </a:r>
            <a:r>
              <a:rPr lang="ru-RU" sz="1400" dirty="0" smtClean="0">
                <a:solidFill>
                  <a:srgbClr val="00B853"/>
                </a:solidFill>
              </a:rPr>
              <a:t> Она активизировала </a:t>
            </a:r>
            <a:r>
              <a:rPr lang="ru-RU" sz="1400" dirty="0">
                <a:solidFill>
                  <a:srgbClr val="00B853"/>
                </a:solidFill>
              </a:rPr>
              <a:t>речи детей через </a:t>
            </a:r>
            <a:r>
              <a:rPr lang="ru-RU" sz="1400" dirty="0" smtClean="0">
                <a:solidFill>
                  <a:srgbClr val="00B853"/>
                </a:solidFill>
              </a:rPr>
              <a:t>развитие диалогической речи.</a:t>
            </a:r>
            <a:endParaRPr lang="ru-RU" sz="1400" dirty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79" y="1442152"/>
            <a:ext cx="3031818" cy="2273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81" y="1435387"/>
            <a:ext cx="3040838" cy="228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3535662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>
                <a:solidFill>
                  <a:srgbClr val="FF0000"/>
                </a:solidFill>
              </a:rPr>
              <a:t>Воспитательный час “Книга –наш друг”.</a:t>
            </a: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779912" y="1105915"/>
            <a:ext cx="1872208" cy="21859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100" dirty="0">
                <a:solidFill>
                  <a:srgbClr val="00B853"/>
                </a:solidFill>
              </a:rPr>
              <a:t>Воспитательный час в 3 А классе провела </a:t>
            </a:r>
            <a:r>
              <a:rPr lang="ru-RU" sz="1100" dirty="0" err="1">
                <a:solidFill>
                  <a:srgbClr val="00B853"/>
                </a:solidFill>
              </a:rPr>
              <a:t>Сибгатуллина</a:t>
            </a:r>
            <a:r>
              <a:rPr lang="ru-RU" sz="1100" dirty="0">
                <a:solidFill>
                  <a:srgbClr val="00B853"/>
                </a:solidFill>
              </a:rPr>
              <a:t> З.М. Дети узнали откуда и зачем появилась книга, выяснили почему значима книга для человека, почему надо любить книгу, научились правильно общаться с ними. Задачами воспитательного часа были: привить любовь к книгам, воспитать интерес к чтению; развивать быстроту и правильность мышления, память, внимание.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37" y="1275606"/>
            <a:ext cx="3074655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1275605"/>
            <a:ext cx="3143853" cy="2359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2036402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Конкурс «Читаем Тукая».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851920" y="1419622"/>
            <a:ext cx="1872208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 smtClean="0">
                <a:solidFill>
                  <a:srgbClr val="00B853"/>
                </a:solidFill>
              </a:rPr>
              <a:t>   В </a:t>
            </a:r>
            <a:r>
              <a:rPr lang="ru-RU" sz="1200" dirty="0">
                <a:solidFill>
                  <a:srgbClr val="00B853"/>
                </a:solidFill>
              </a:rPr>
              <a:t>рамках объявленного Года родных языков и народного единства в Р</a:t>
            </a:r>
            <a:r>
              <a:rPr lang="ru-RU" sz="1200" dirty="0" smtClean="0">
                <a:solidFill>
                  <a:srgbClr val="00B853"/>
                </a:solidFill>
              </a:rPr>
              <a:t>еспублике Татарстан ученики  </a:t>
            </a:r>
            <a:r>
              <a:rPr lang="ru-RU" sz="1200" dirty="0">
                <a:solidFill>
                  <a:srgbClr val="00B853"/>
                </a:solidFill>
              </a:rPr>
              <a:t>приняли участие в районном конкурсе </a:t>
            </a:r>
            <a:r>
              <a:rPr lang="ru-RU" sz="1200" dirty="0" smtClean="0">
                <a:solidFill>
                  <a:srgbClr val="00B853"/>
                </a:solidFill>
              </a:rPr>
              <a:t>«Читаем Тукая». 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rgbClr val="00B853"/>
                </a:solidFill>
              </a:rPr>
              <a:t> </a:t>
            </a:r>
            <a:r>
              <a:rPr lang="ru-RU" sz="1200" dirty="0" smtClean="0">
                <a:solidFill>
                  <a:srgbClr val="00B853"/>
                </a:solidFill>
              </a:rPr>
              <a:t>  Над </a:t>
            </a:r>
            <a:r>
              <a:rPr lang="ru-RU" sz="1200" dirty="0">
                <a:solidFill>
                  <a:srgbClr val="00B853"/>
                </a:solidFill>
              </a:rPr>
              <a:t>постановкой отрывка работали учителя родного языка Сафина Х. Г., </a:t>
            </a:r>
            <a:r>
              <a:rPr lang="ru-RU" sz="1200" dirty="0" err="1">
                <a:solidFill>
                  <a:srgbClr val="00B853"/>
                </a:solidFill>
              </a:rPr>
              <a:t>Набиуллина</a:t>
            </a:r>
            <a:r>
              <a:rPr lang="ru-RU" sz="1200" dirty="0">
                <a:solidFill>
                  <a:srgbClr val="00B853"/>
                </a:solidFill>
              </a:rPr>
              <a:t> З. М., </a:t>
            </a:r>
            <a:r>
              <a:rPr lang="ru-RU" sz="1200" dirty="0" err="1">
                <a:solidFill>
                  <a:srgbClr val="00B853"/>
                </a:solidFill>
              </a:rPr>
              <a:t>Сибгатуллина</a:t>
            </a:r>
            <a:r>
              <a:rPr lang="ru-RU" sz="1200" dirty="0">
                <a:solidFill>
                  <a:srgbClr val="00B853"/>
                </a:solidFill>
              </a:rPr>
              <a:t> З. 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19" y="1347613"/>
            <a:ext cx="3170315" cy="1773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133" y="1347613"/>
            <a:ext cx="3152568" cy="1773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134" y="2987458"/>
            <a:ext cx="3168352" cy="1782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20" y="3008298"/>
            <a:ext cx="3170314" cy="1783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8217495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Конкурс «Читаем Тукая».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736705" y="1383619"/>
            <a:ext cx="2232248" cy="31683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 smtClean="0">
                <a:solidFill>
                  <a:srgbClr val="00B853"/>
                </a:solidFill>
              </a:rPr>
              <a:t>   В </a:t>
            </a:r>
            <a:r>
              <a:rPr lang="ru-RU" sz="1200" dirty="0">
                <a:solidFill>
                  <a:srgbClr val="00B853"/>
                </a:solidFill>
              </a:rPr>
              <a:t>рамках объявленного Года родных языков и народного единства в Р</a:t>
            </a:r>
            <a:r>
              <a:rPr lang="ru-RU" sz="1200" dirty="0" smtClean="0">
                <a:solidFill>
                  <a:srgbClr val="00B853"/>
                </a:solidFill>
              </a:rPr>
              <a:t>еспублике Татарстан </a:t>
            </a:r>
            <a:r>
              <a:rPr lang="ru-RU" sz="1200" dirty="0" err="1" smtClean="0">
                <a:solidFill>
                  <a:srgbClr val="00B853"/>
                </a:solidFill>
              </a:rPr>
              <a:t>Даутова</a:t>
            </a:r>
            <a:r>
              <a:rPr lang="ru-RU" sz="1200" dirty="0" smtClean="0">
                <a:solidFill>
                  <a:srgbClr val="00B853"/>
                </a:solidFill>
              </a:rPr>
              <a:t> Л.Р. Со своей ученицей </a:t>
            </a:r>
            <a:r>
              <a:rPr lang="ru-RU" sz="1200" dirty="0">
                <a:solidFill>
                  <a:srgbClr val="00B853"/>
                </a:solidFill>
              </a:rPr>
              <a:t>А</a:t>
            </a:r>
            <a:r>
              <a:rPr lang="ru-RU" sz="1200" dirty="0" smtClean="0">
                <a:solidFill>
                  <a:srgbClr val="00B853"/>
                </a:solidFill>
              </a:rPr>
              <a:t>хметовой </a:t>
            </a:r>
            <a:r>
              <a:rPr lang="ru-RU" sz="1200" dirty="0">
                <a:solidFill>
                  <a:srgbClr val="00B853"/>
                </a:solidFill>
              </a:rPr>
              <a:t>Р</a:t>
            </a:r>
            <a:r>
              <a:rPr lang="ru-RU" sz="1200" dirty="0" smtClean="0">
                <a:solidFill>
                  <a:srgbClr val="00B853"/>
                </a:solidFill>
              </a:rPr>
              <a:t>егиной     </a:t>
            </a:r>
            <a:r>
              <a:rPr lang="ru-RU" sz="1200" dirty="0">
                <a:solidFill>
                  <a:srgbClr val="00B853"/>
                </a:solidFill>
              </a:rPr>
              <a:t>приняли участие в районном конкурсе </a:t>
            </a:r>
            <a:r>
              <a:rPr lang="ru-RU" sz="1200" dirty="0" smtClean="0">
                <a:solidFill>
                  <a:srgbClr val="00B853"/>
                </a:solidFill>
              </a:rPr>
              <a:t>«Читаем Тукая».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rgbClr val="00B853"/>
                </a:solidFill>
              </a:rPr>
              <a:t> </a:t>
            </a:r>
            <a:r>
              <a:rPr lang="ru-RU" sz="1200" dirty="0" smtClean="0">
                <a:solidFill>
                  <a:srgbClr val="00B853"/>
                </a:solidFill>
              </a:rPr>
              <a:t>  Лилия </a:t>
            </a:r>
            <a:r>
              <a:rPr lang="ru-RU" sz="1200" dirty="0" err="1" smtClean="0">
                <a:solidFill>
                  <a:srgbClr val="00B853"/>
                </a:solidFill>
              </a:rPr>
              <a:t>Равилевна</a:t>
            </a:r>
            <a:r>
              <a:rPr lang="ru-RU" sz="1200" dirty="0" smtClean="0">
                <a:solidFill>
                  <a:srgbClr val="00B853"/>
                </a:solidFill>
              </a:rPr>
              <a:t> прививает </a:t>
            </a:r>
            <a:r>
              <a:rPr lang="ru-RU" sz="1200" dirty="0">
                <a:solidFill>
                  <a:srgbClr val="00B853"/>
                </a:solidFill>
              </a:rPr>
              <a:t>интерес к </a:t>
            </a:r>
            <a:r>
              <a:rPr lang="ru-RU" sz="1200" dirty="0" smtClean="0">
                <a:solidFill>
                  <a:srgbClr val="00B853"/>
                </a:solidFill>
              </a:rPr>
              <a:t>чтению, воспитывает умение </a:t>
            </a:r>
            <a:r>
              <a:rPr lang="ru-RU" sz="1200" dirty="0">
                <a:solidFill>
                  <a:srgbClr val="00B853"/>
                </a:solidFill>
              </a:rPr>
              <a:t>слушать </a:t>
            </a:r>
            <a:r>
              <a:rPr lang="ru-RU" sz="1200" dirty="0" smtClean="0">
                <a:solidFill>
                  <a:srgbClr val="00B853"/>
                </a:solidFill>
              </a:rPr>
              <a:t>других,   </a:t>
            </a:r>
            <a:r>
              <a:rPr lang="ru-RU" sz="1200" dirty="0">
                <a:solidFill>
                  <a:srgbClr val="00B853"/>
                </a:solidFill>
              </a:rPr>
              <a:t>доброжелательное отношение друг к </a:t>
            </a:r>
            <a:r>
              <a:rPr lang="ru-RU" sz="1200" dirty="0" smtClean="0">
                <a:solidFill>
                  <a:srgbClr val="00B853"/>
                </a:solidFill>
              </a:rPr>
              <a:t>другу.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r="12667"/>
          <a:stretch/>
        </p:blipFill>
        <p:spPr>
          <a:xfrm>
            <a:off x="755577" y="915567"/>
            <a:ext cx="2528310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009277"/>
            <a:ext cx="2376264" cy="3989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8590668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Конкурс «Читаем Тукая».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635896" y="1419622"/>
            <a:ext cx="2664295" cy="31683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 smtClean="0">
                <a:solidFill>
                  <a:srgbClr val="00B853"/>
                </a:solidFill>
              </a:rPr>
              <a:t>   В </a:t>
            </a:r>
            <a:r>
              <a:rPr lang="ru-RU" sz="1200" dirty="0">
                <a:solidFill>
                  <a:srgbClr val="00B853"/>
                </a:solidFill>
              </a:rPr>
              <a:t>рамках объявленного Года родных языков и народного единства в Р</a:t>
            </a:r>
            <a:r>
              <a:rPr lang="ru-RU" sz="1200" dirty="0" smtClean="0">
                <a:solidFill>
                  <a:srgbClr val="00B853"/>
                </a:solidFill>
              </a:rPr>
              <a:t>еспублике Татарстан </a:t>
            </a:r>
            <a:r>
              <a:rPr lang="ru-RU" sz="1200" dirty="0" err="1" smtClean="0">
                <a:solidFill>
                  <a:srgbClr val="00B853"/>
                </a:solidFill>
              </a:rPr>
              <a:t>Гиниятуллина</a:t>
            </a:r>
            <a:r>
              <a:rPr lang="ru-RU" sz="1200" dirty="0" smtClean="0">
                <a:solidFill>
                  <a:srgbClr val="00B853"/>
                </a:solidFill>
              </a:rPr>
              <a:t> Ф.Х. Со своим учеником </a:t>
            </a:r>
            <a:r>
              <a:rPr lang="ru-RU" sz="1200" dirty="0" err="1" smtClean="0">
                <a:solidFill>
                  <a:srgbClr val="00B853"/>
                </a:solidFill>
              </a:rPr>
              <a:t>Кашаповым</a:t>
            </a:r>
            <a:r>
              <a:rPr lang="ru-RU" sz="1200" dirty="0" smtClean="0">
                <a:solidFill>
                  <a:srgbClr val="00B853"/>
                </a:solidFill>
              </a:rPr>
              <a:t> Ильхамом    </a:t>
            </a:r>
            <a:r>
              <a:rPr lang="ru-RU" sz="1200" dirty="0">
                <a:solidFill>
                  <a:srgbClr val="00B853"/>
                </a:solidFill>
              </a:rPr>
              <a:t>приняли участие в районном конкурсе </a:t>
            </a:r>
            <a:r>
              <a:rPr lang="ru-RU" sz="1200" dirty="0" smtClean="0">
                <a:solidFill>
                  <a:srgbClr val="00B853"/>
                </a:solidFill>
              </a:rPr>
              <a:t>«Читаем Тукая». Он прочитал стихотворение «</a:t>
            </a:r>
            <a:r>
              <a:rPr lang="ru-RU" sz="1200" dirty="0" err="1" smtClean="0">
                <a:solidFill>
                  <a:srgbClr val="00B853"/>
                </a:solidFill>
              </a:rPr>
              <a:t>Карлыгач</a:t>
            </a:r>
            <a:r>
              <a:rPr lang="ru-RU" sz="1200" dirty="0" smtClean="0">
                <a:solidFill>
                  <a:srgbClr val="00B853"/>
                </a:solidFill>
              </a:rPr>
              <a:t>».</a:t>
            </a:r>
          </a:p>
          <a:p>
            <a:pPr marL="0" indent="0" algn="just">
              <a:buNone/>
            </a:pPr>
            <a:r>
              <a:rPr lang="ru-RU" sz="1200" dirty="0">
                <a:solidFill>
                  <a:srgbClr val="00B853"/>
                </a:solidFill>
              </a:rPr>
              <a:t> </a:t>
            </a:r>
            <a:r>
              <a:rPr lang="ru-RU" sz="1200" dirty="0" smtClean="0">
                <a:solidFill>
                  <a:srgbClr val="00B853"/>
                </a:solidFill>
              </a:rPr>
              <a:t>  </a:t>
            </a:r>
            <a:r>
              <a:rPr lang="ru-RU" sz="1200" dirty="0" err="1" smtClean="0">
                <a:solidFill>
                  <a:srgbClr val="00B853"/>
                </a:solidFill>
              </a:rPr>
              <a:t>Фирдауся</a:t>
            </a:r>
            <a:r>
              <a:rPr lang="ru-RU" sz="1200" dirty="0" smtClean="0">
                <a:solidFill>
                  <a:srgbClr val="00B853"/>
                </a:solidFill>
              </a:rPr>
              <a:t> </a:t>
            </a:r>
            <a:r>
              <a:rPr lang="ru-RU" sz="1200" dirty="0" err="1" smtClean="0">
                <a:solidFill>
                  <a:srgbClr val="00B853"/>
                </a:solidFill>
              </a:rPr>
              <a:t>Хазияхметовна</a:t>
            </a:r>
            <a:r>
              <a:rPr lang="ru-RU" sz="1200" dirty="0" smtClean="0">
                <a:solidFill>
                  <a:srgbClr val="00B853"/>
                </a:solidFill>
              </a:rPr>
              <a:t> прививает </a:t>
            </a:r>
            <a:r>
              <a:rPr lang="ru-RU" sz="1200" dirty="0">
                <a:solidFill>
                  <a:srgbClr val="00B853"/>
                </a:solidFill>
              </a:rPr>
              <a:t>интерес к </a:t>
            </a:r>
            <a:r>
              <a:rPr lang="ru-RU" sz="1200" dirty="0" smtClean="0">
                <a:solidFill>
                  <a:srgbClr val="00B853"/>
                </a:solidFill>
              </a:rPr>
              <a:t>чтению, воспитывает умение </a:t>
            </a:r>
            <a:r>
              <a:rPr lang="ru-RU" sz="1200" dirty="0">
                <a:solidFill>
                  <a:srgbClr val="00B853"/>
                </a:solidFill>
              </a:rPr>
              <a:t>слушать </a:t>
            </a:r>
            <a:r>
              <a:rPr lang="ru-RU" sz="1200" dirty="0" smtClean="0">
                <a:solidFill>
                  <a:srgbClr val="00B853"/>
                </a:solidFill>
              </a:rPr>
              <a:t>других,   </a:t>
            </a:r>
            <a:r>
              <a:rPr lang="ru-RU" sz="1200" dirty="0">
                <a:solidFill>
                  <a:srgbClr val="00B853"/>
                </a:solidFill>
              </a:rPr>
              <a:t>доброжелательное отношение друг к </a:t>
            </a:r>
            <a:r>
              <a:rPr lang="ru-RU" sz="1200" dirty="0" smtClean="0">
                <a:solidFill>
                  <a:srgbClr val="00B853"/>
                </a:solidFill>
              </a:rPr>
              <a:t>другу.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590"/>
            <a:ext cx="2304256" cy="3840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5" r="18655" b="61514"/>
          <a:stretch/>
        </p:blipFill>
        <p:spPr>
          <a:xfrm rot="16200000" flipH="1">
            <a:off x="5572793" y="2291039"/>
            <a:ext cx="3840426" cy="1521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6758114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6480720" cy="8572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Внеклассное мероприятие «Семейные ценности».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707904" y="1383619"/>
            <a:ext cx="2592287" cy="31683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 smtClean="0">
                <a:solidFill>
                  <a:srgbClr val="00B853"/>
                </a:solidFill>
              </a:rPr>
              <a:t>   </a:t>
            </a:r>
            <a:r>
              <a:rPr lang="ru-RU" sz="1200" dirty="0">
                <a:solidFill>
                  <a:srgbClr val="00B853"/>
                </a:solidFill>
              </a:rPr>
              <a:t>В 8 В классе </a:t>
            </a:r>
            <a:r>
              <a:rPr lang="ru-RU" sz="1200" dirty="0" err="1">
                <a:solidFill>
                  <a:srgbClr val="00B853"/>
                </a:solidFill>
              </a:rPr>
              <a:t>Даутова</a:t>
            </a:r>
            <a:r>
              <a:rPr lang="ru-RU" sz="1200" dirty="0">
                <a:solidFill>
                  <a:srgbClr val="00B853"/>
                </a:solidFill>
              </a:rPr>
              <a:t> Л.Р. провела внеклассное мероприятие на тему «Семейные ценности». Тема была выбрана в связи с повышенным в последнее время вниманием к проблемам семьи, семейного воспитания, что обусловило ее актуальность и целесообразность. Ведь уже в старшем школьном возрасте юноши и девушки начинают задумываться о том, какой бы они хотели видеть свою будущую семью, что хотели бы позаимствовать из опыта своих родителей, а чего, наоборот, им не хотелось бы было допустить. </a:t>
            </a:r>
            <a:endParaRPr lang="ru-RU" sz="1200" dirty="0" smtClean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63228"/>
            <a:ext cx="2204864" cy="1437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9"/>
          <a:stretch/>
        </p:blipFill>
        <p:spPr>
          <a:xfrm>
            <a:off x="6744251" y="1083529"/>
            <a:ext cx="2036825" cy="2295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7694"/>
            <a:ext cx="2204864" cy="165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251" y="3273828"/>
            <a:ext cx="2036826" cy="1746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63" y="3312368"/>
            <a:ext cx="2204864" cy="1707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2487573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6480720" cy="8572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Вечер «Чтение стихов».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2915816" y="1383619"/>
            <a:ext cx="3744416" cy="10441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 smtClean="0">
                <a:solidFill>
                  <a:srgbClr val="00B853"/>
                </a:solidFill>
              </a:rPr>
              <a:t>   </a:t>
            </a:r>
            <a:r>
              <a:rPr lang="ru-RU" sz="1200" dirty="0">
                <a:solidFill>
                  <a:srgbClr val="00B853"/>
                </a:solidFill>
              </a:rPr>
              <a:t>В</a:t>
            </a:r>
            <a:r>
              <a:rPr lang="ru-RU" sz="1200" dirty="0" smtClean="0">
                <a:solidFill>
                  <a:srgbClr val="00B853"/>
                </a:solidFill>
              </a:rPr>
              <a:t> 5 В классе </a:t>
            </a:r>
            <a:r>
              <a:rPr lang="ru-RU" sz="1200" dirty="0" err="1" smtClean="0">
                <a:solidFill>
                  <a:srgbClr val="00B853"/>
                </a:solidFill>
              </a:rPr>
              <a:t>Нагуманова</a:t>
            </a:r>
            <a:r>
              <a:rPr lang="ru-RU" sz="1200" dirty="0" smtClean="0">
                <a:solidFill>
                  <a:srgbClr val="00B853"/>
                </a:solidFill>
              </a:rPr>
              <a:t> И.С. Провела вечер чтения стихов </a:t>
            </a:r>
            <a:r>
              <a:rPr lang="ru-RU" sz="1200" dirty="0" err="1">
                <a:solidFill>
                  <a:srgbClr val="00B853"/>
                </a:solidFill>
              </a:rPr>
              <a:t>Г</a:t>
            </a:r>
            <a:r>
              <a:rPr lang="ru-RU" sz="1200" dirty="0" err="1" smtClean="0">
                <a:solidFill>
                  <a:srgbClr val="00B853"/>
                </a:solidFill>
              </a:rPr>
              <a:t>абдуллы</a:t>
            </a:r>
            <a:r>
              <a:rPr lang="ru-RU" sz="1200" dirty="0">
                <a:solidFill>
                  <a:srgbClr val="00B853"/>
                </a:solidFill>
              </a:rPr>
              <a:t> Тукая. </a:t>
            </a:r>
            <a:r>
              <a:rPr lang="ru-RU" sz="1200" dirty="0" smtClean="0">
                <a:solidFill>
                  <a:srgbClr val="00B853"/>
                </a:solidFill>
              </a:rPr>
              <a:t>Формировала </a:t>
            </a:r>
            <a:r>
              <a:rPr lang="ru-RU" sz="1200" dirty="0">
                <a:solidFill>
                  <a:srgbClr val="00B853"/>
                </a:solidFill>
              </a:rPr>
              <a:t>у детей через произведения </a:t>
            </a:r>
            <a:r>
              <a:rPr lang="ru-RU" sz="1200" dirty="0" err="1">
                <a:solidFill>
                  <a:srgbClr val="00B853"/>
                </a:solidFill>
              </a:rPr>
              <a:t>Габдуллы</a:t>
            </a:r>
            <a:r>
              <a:rPr lang="ru-RU" sz="1200" dirty="0">
                <a:solidFill>
                  <a:srgbClr val="00B853"/>
                </a:solidFill>
              </a:rPr>
              <a:t> Тукая добрых чувств к старшим, </a:t>
            </a:r>
            <a:r>
              <a:rPr lang="ru-RU" sz="1200" dirty="0" smtClean="0">
                <a:solidFill>
                  <a:srgbClr val="00B853"/>
                </a:solidFill>
              </a:rPr>
              <a:t>развивала </a:t>
            </a:r>
            <a:r>
              <a:rPr lang="ru-RU" sz="1200" dirty="0">
                <a:solidFill>
                  <a:srgbClr val="00B853"/>
                </a:solidFill>
              </a:rPr>
              <a:t>интерес к творчеству поэта .</a:t>
            </a:r>
            <a:endParaRPr lang="ru-RU" sz="1200" dirty="0" smtClean="0">
              <a:solidFill>
                <a:srgbClr val="00B8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075017"/>
            <a:ext cx="2000820" cy="2667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15" y="1084543"/>
            <a:ext cx="1993675" cy="2658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446" y="2331724"/>
            <a:ext cx="2108832" cy="2811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4133649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Конкурс «Разукрасим мир стихами».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342985" y="1419622"/>
            <a:ext cx="2381143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>
                <a:solidFill>
                  <a:srgbClr val="00B853"/>
                </a:solidFill>
              </a:rPr>
              <a:t>   </a:t>
            </a:r>
            <a:r>
              <a:rPr lang="ru-RU" sz="1200" dirty="0" err="1" smtClean="0">
                <a:solidFill>
                  <a:srgbClr val="00B853"/>
                </a:solidFill>
              </a:rPr>
              <a:t>Сибгатуллина</a:t>
            </a:r>
            <a:r>
              <a:rPr lang="ru-RU" sz="1200" dirty="0" smtClean="0">
                <a:solidFill>
                  <a:srgbClr val="00B853"/>
                </a:solidFill>
              </a:rPr>
              <a:t> </a:t>
            </a:r>
            <a:r>
              <a:rPr lang="ru-RU" sz="1200" dirty="0">
                <a:solidFill>
                  <a:srgbClr val="00B853"/>
                </a:solidFill>
              </a:rPr>
              <a:t>З.М. со своей </a:t>
            </a:r>
            <a:r>
              <a:rPr lang="ru-RU" sz="1200" dirty="0" smtClean="0">
                <a:solidFill>
                  <a:srgbClr val="00B853"/>
                </a:solidFill>
              </a:rPr>
              <a:t>ученицей </a:t>
            </a:r>
            <a:r>
              <a:rPr lang="ru-RU" sz="1200" dirty="0">
                <a:solidFill>
                  <a:srgbClr val="00B853"/>
                </a:solidFill>
              </a:rPr>
              <a:t>Малкиной  Софьей </a:t>
            </a:r>
            <a:r>
              <a:rPr lang="ru-RU" sz="1200" dirty="0" smtClean="0">
                <a:solidFill>
                  <a:srgbClr val="00B853"/>
                </a:solidFill>
              </a:rPr>
              <a:t>участвовала в </a:t>
            </a:r>
            <a:r>
              <a:rPr lang="ru-RU" sz="1200" dirty="0">
                <a:solidFill>
                  <a:srgbClr val="00B853"/>
                </a:solidFill>
              </a:rPr>
              <a:t>муниципальном этапе конкурса по литературному чтению “Разукрасим мир стихами поэтов родного края” среди учащихся 3 – 4 классов.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81"/>
          <a:stretch/>
        </p:blipFill>
        <p:spPr>
          <a:xfrm>
            <a:off x="6110105" y="2678550"/>
            <a:ext cx="3091666" cy="2509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7"/>
          <a:stretch/>
        </p:blipFill>
        <p:spPr>
          <a:xfrm>
            <a:off x="6110105" y="1052078"/>
            <a:ext cx="3091666" cy="2133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6" y="3260618"/>
            <a:ext cx="2453152" cy="1923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4"/>
          <a:stretch/>
        </p:blipFill>
        <p:spPr>
          <a:xfrm>
            <a:off x="735880" y="1105915"/>
            <a:ext cx="2467968" cy="2439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9" t="16108" r="28602" b="14045"/>
          <a:stretch/>
        </p:blipFill>
        <p:spPr>
          <a:xfrm>
            <a:off x="3209819" y="3291830"/>
            <a:ext cx="2879840" cy="1892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6781649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9"/>
          <a:stretch/>
        </p:blipFill>
        <p:spPr>
          <a:xfrm rot="10800000">
            <a:off x="3082886" y="2410308"/>
            <a:ext cx="5110050" cy="2600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Конкурс «Национальное блюдо».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342985" y="1419622"/>
            <a:ext cx="2381143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>
                <a:solidFill>
                  <a:srgbClr val="00B853"/>
                </a:solidFill>
              </a:rPr>
              <a:t>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0" b="20600"/>
          <a:stretch/>
        </p:blipFill>
        <p:spPr>
          <a:xfrm>
            <a:off x="7269743" y="996691"/>
            <a:ext cx="1846387" cy="2439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1" b="22000"/>
          <a:stretch/>
        </p:blipFill>
        <p:spPr>
          <a:xfrm>
            <a:off x="730589" y="987574"/>
            <a:ext cx="1249123" cy="1491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1" b="23400"/>
          <a:stretch/>
        </p:blipFill>
        <p:spPr>
          <a:xfrm>
            <a:off x="730589" y="2479447"/>
            <a:ext cx="1222890" cy="1316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37800" r="2268" b="24400"/>
          <a:stretch/>
        </p:blipFill>
        <p:spPr>
          <a:xfrm>
            <a:off x="2009267" y="3775344"/>
            <a:ext cx="1084035" cy="1244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0" b="24801"/>
          <a:stretch/>
        </p:blipFill>
        <p:spPr>
          <a:xfrm>
            <a:off x="1953387" y="2458464"/>
            <a:ext cx="1151202" cy="1337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0" b="22000"/>
          <a:stretch/>
        </p:blipFill>
        <p:spPr>
          <a:xfrm>
            <a:off x="730589" y="3795887"/>
            <a:ext cx="1301828" cy="1224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0" b="20600"/>
          <a:stretch/>
        </p:blipFill>
        <p:spPr>
          <a:xfrm>
            <a:off x="1983310" y="994273"/>
            <a:ext cx="1121279" cy="1464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4054774" y="2387084"/>
            <a:ext cx="2749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311094" y="1140589"/>
            <a:ext cx="38531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9900"/>
                </a:solidFill>
              </a:rPr>
              <a:t>По старой доброй традиции </a:t>
            </a:r>
            <a:r>
              <a:rPr lang="ru-RU" sz="1200" dirty="0" smtClean="0">
                <a:solidFill>
                  <a:srgbClr val="009900"/>
                </a:solidFill>
              </a:rPr>
              <a:t> </a:t>
            </a:r>
            <a:r>
              <a:rPr lang="ru-RU" sz="1200" dirty="0">
                <a:solidFill>
                  <a:srgbClr val="009900"/>
                </a:solidFill>
              </a:rPr>
              <a:t>в </a:t>
            </a:r>
            <a:r>
              <a:rPr lang="ru-RU" sz="1200" dirty="0" smtClean="0">
                <a:solidFill>
                  <a:srgbClr val="009900"/>
                </a:solidFill>
              </a:rPr>
              <a:t>школе проходит </a:t>
            </a:r>
            <a:r>
              <a:rPr lang="ru-RU" sz="1200" dirty="0">
                <a:solidFill>
                  <a:srgbClr val="009900"/>
                </a:solidFill>
              </a:rPr>
              <a:t>конкурс «Национальное </a:t>
            </a:r>
            <a:r>
              <a:rPr lang="ru-RU" sz="1200" dirty="0" smtClean="0">
                <a:solidFill>
                  <a:srgbClr val="009900"/>
                </a:solidFill>
              </a:rPr>
              <a:t>блюдо», </a:t>
            </a:r>
            <a:r>
              <a:rPr lang="ru-RU" sz="1200" dirty="0">
                <a:solidFill>
                  <a:srgbClr val="009900"/>
                </a:solidFill>
              </a:rPr>
              <a:t>целью которого является воспитание уважения и интереса к людям разных национальностей, их культуре, патриотизма, любви к своей Родине.</a:t>
            </a:r>
          </a:p>
        </p:txBody>
      </p:sp>
    </p:spTree>
    <p:extLst>
      <p:ext uri="{BB962C8B-B14F-4D97-AF65-F5344CB8AC3E}">
        <p14:creationId xmlns:p14="http://schemas.microsoft.com/office/powerpoint/2010/main" val="1659092302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467002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Татарстан </a:t>
            </a:r>
            <a:r>
              <a:rPr lang="ru-RU" sz="2400" dirty="0" err="1">
                <a:solidFill>
                  <a:srgbClr val="0070C0"/>
                </a:solidFill>
              </a:rPr>
              <a:t>Республикасы</a:t>
            </a:r>
            <a:r>
              <a:rPr lang="ru-RU" sz="2400" dirty="0">
                <a:solidFill>
                  <a:srgbClr val="0070C0"/>
                </a:solidFill>
              </a:rPr>
              <a:t> Нурлат </a:t>
            </a:r>
            <a:r>
              <a:rPr lang="ru-RU" sz="2400" dirty="0" err="1">
                <a:solidFill>
                  <a:srgbClr val="0070C0"/>
                </a:solidFill>
              </a:rPr>
              <a:t>шәһәре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«</a:t>
            </a:r>
            <a:r>
              <a:rPr lang="ru-RU" sz="2400" dirty="0">
                <a:solidFill>
                  <a:srgbClr val="0070C0"/>
                </a:solidFill>
              </a:rPr>
              <a:t>1 </a:t>
            </a:r>
            <a:r>
              <a:rPr lang="ru-RU" sz="2400" dirty="0" err="1">
                <a:solidFill>
                  <a:srgbClr val="0070C0"/>
                </a:solidFill>
              </a:rPr>
              <a:t>нче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урта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гомуми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белем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мәктәбе</a:t>
            </a:r>
            <a:r>
              <a:rPr lang="ru-RU" sz="2400" dirty="0">
                <a:solidFill>
                  <a:srgbClr val="0070C0"/>
                </a:solidFill>
              </a:rPr>
              <a:t>» </a:t>
            </a:r>
            <a:r>
              <a:rPr lang="ru-RU" sz="2400" dirty="0" err="1">
                <a:solidFill>
                  <a:srgbClr val="0070C0"/>
                </a:solidFill>
              </a:rPr>
              <a:t>муниципаль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автоном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гомуми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белем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учреждениесе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«</a:t>
            </a:r>
            <a:r>
              <a:rPr lang="tt-RU" sz="2400" dirty="0" smtClean="0">
                <a:solidFill>
                  <a:srgbClr val="FF0000"/>
                </a:solidFill>
              </a:rPr>
              <a:t>Нәүрүз</a:t>
            </a:r>
            <a:r>
              <a:rPr lang="ru-RU" sz="2400" dirty="0" smtClean="0">
                <a:solidFill>
                  <a:srgbClr val="FF0000"/>
                </a:solidFill>
              </a:rPr>
              <a:t>»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театры коллективы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err="1" smtClean="0">
                <a:solidFill>
                  <a:srgbClr val="0070C0"/>
                </a:solidFill>
              </a:rPr>
              <a:t>Габдулла</a:t>
            </a:r>
            <a:r>
              <a:rPr lang="ru-RU" sz="2400" dirty="0" smtClean="0">
                <a:solidFill>
                  <a:srgbClr val="0070C0"/>
                </a:solidFill>
              </a:rPr>
              <a:t> Тукай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 «</a:t>
            </a:r>
            <a:r>
              <a:rPr lang="ru-RU" sz="2400" dirty="0" err="1" smtClean="0">
                <a:solidFill>
                  <a:srgbClr val="0070C0"/>
                </a:solidFill>
              </a:rPr>
              <a:t>Исемд</a:t>
            </a:r>
            <a:r>
              <a:rPr lang="tt-RU" sz="2400" dirty="0" smtClean="0">
                <a:solidFill>
                  <a:srgbClr val="0070C0"/>
                </a:solidFill>
              </a:rPr>
              <a:t>ә калганнар</a:t>
            </a:r>
            <a:r>
              <a:rPr lang="ru-RU" sz="2400" dirty="0" smtClean="0">
                <a:solidFill>
                  <a:srgbClr val="0070C0"/>
                </a:solidFill>
              </a:rPr>
              <a:t>» </a:t>
            </a:r>
            <a:r>
              <a:rPr lang="tt-RU" sz="2400" dirty="0" smtClean="0">
                <a:solidFill>
                  <a:srgbClr val="0070C0"/>
                </a:solidFill>
              </a:rPr>
              <a:t>әсәреннән өзек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342985" y="1419622"/>
            <a:ext cx="2381143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dirty="0">
                <a:solidFill>
                  <a:srgbClr val="00B853"/>
                </a:solidFill>
              </a:rPr>
              <a:t>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129" y="174527"/>
            <a:ext cx="2067638" cy="877551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054774" y="2387084"/>
            <a:ext cx="2749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311094" y="1140589"/>
            <a:ext cx="38531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90452"/>
      </p:ext>
    </p:extLst>
  </p:cSld>
  <p:clrMapOvr>
    <a:masterClrMapping/>
  </p:clrMapOvr>
  <p:transition spd="med" advClick="0" advTm="3000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4819</TotalTime>
  <Words>663</Words>
  <Application>Microsoft Office PowerPoint</Application>
  <PresentationFormat>Экран (16:9)</PresentationFormat>
  <Paragraphs>62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  <vt:variant>
        <vt:lpstr>Произвольные показы</vt:lpstr>
      </vt:variant>
      <vt:variant>
        <vt:i4>1</vt:i4>
      </vt:variant>
    </vt:vector>
  </HeadingPairs>
  <TitlesOfParts>
    <vt:vector size="19" baseType="lpstr">
      <vt:lpstr>Arial</vt:lpstr>
      <vt:lpstr>Calibri</vt:lpstr>
      <vt:lpstr>Times New Roman</vt:lpstr>
      <vt:lpstr>2_Тема Office</vt:lpstr>
      <vt:lpstr>  VIII Межрегиональный конкурс чтецов  «Туган телем - серле тел»</vt:lpstr>
      <vt:lpstr> Конкурс чтецов</vt:lpstr>
      <vt:lpstr> Татарская национальная кухня</vt:lpstr>
      <vt:lpstr> «Национальные костюмы» внеурочное занятие</vt:lpstr>
      <vt:lpstr> Внеурочное мероприятие</vt:lpstr>
      <vt:lpstr> Воспитательный час “Книга –наш друг”.</vt:lpstr>
      <vt:lpstr> Конкурс «Читаем Тукая».</vt:lpstr>
      <vt:lpstr> Конкурс «Читаем Тукая».</vt:lpstr>
      <vt:lpstr> Конкурс «Читаем Тукая».</vt:lpstr>
      <vt:lpstr> Внеклассное мероприятие «Семейные ценности».</vt:lpstr>
      <vt:lpstr> Вечер «Чтение стихов».</vt:lpstr>
      <vt:lpstr> Конкурс «Разукрасим мир стихами».</vt:lpstr>
      <vt:lpstr> Конкурс «Национальное блюдо».</vt:lpstr>
      <vt:lpstr>Татарстан Республикасы Нурлат шәһәре  «1 нче урта гомуми белем мәктәбе» муниципаль автоном гомуми белем учреждениесе  «Нәүрүз» театры коллективы Габдулла Тукай  «Исемдә калганнар» әсәреннән өзек </vt:lpstr>
      <vt:lpstr>Произвольный показ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464</cp:revision>
  <cp:lastPrinted>2021-02-01T07:48:05Z</cp:lastPrinted>
  <dcterms:created xsi:type="dcterms:W3CDTF">2015-10-13T08:15:21Z</dcterms:created>
  <dcterms:modified xsi:type="dcterms:W3CDTF">2021-04-29T06:21:19Z</dcterms:modified>
</cp:coreProperties>
</file>